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6" d="100"/>
          <a:sy n="66" d="100"/>
        </p:scale>
        <p:origin x="900" y="36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A978EA0-455E-453F-BA7A-B932BD4F92B2}" type="datetimeFigureOut">
              <a:rPr kumimoji="1" lang="ja-JP" altLang="en-US" smtClean="0"/>
              <a:t>2013/7/28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DD7F2A0-82C6-450D-83C1-3F074ACC8C78}" type="slidenum">
              <a:rPr kumimoji="1" lang="ja-JP" altLang="en-US" smtClean="0"/>
              <a:t>‹#›</a:t>
            </a:fld>
            <a:endParaRPr kumimoji="1" lang="ja-JP" altLang="en-US"/>
          </a:p>
        </p:txBody>
      </p:sp>
    </p:spTree>
    <p:extLst>
      <p:ext uri="{BB962C8B-B14F-4D97-AF65-F5344CB8AC3E}">
        <p14:creationId xmlns:p14="http://schemas.microsoft.com/office/powerpoint/2010/main" val="731378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A978EA0-455E-453F-BA7A-B932BD4F92B2}" type="datetimeFigureOut">
              <a:rPr kumimoji="1" lang="ja-JP" altLang="en-US" smtClean="0"/>
              <a:t>2013/7/28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DD7F2A0-82C6-450D-83C1-3F074ACC8C78}" type="slidenum">
              <a:rPr kumimoji="1" lang="ja-JP" altLang="en-US" smtClean="0"/>
              <a:t>‹#›</a:t>
            </a:fld>
            <a:endParaRPr kumimoji="1" lang="ja-JP" altLang="en-US"/>
          </a:p>
        </p:txBody>
      </p:sp>
    </p:spTree>
    <p:extLst>
      <p:ext uri="{BB962C8B-B14F-4D97-AF65-F5344CB8AC3E}">
        <p14:creationId xmlns:p14="http://schemas.microsoft.com/office/powerpoint/2010/main" val="4266978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A978EA0-455E-453F-BA7A-B932BD4F92B2}" type="datetimeFigureOut">
              <a:rPr kumimoji="1" lang="ja-JP" altLang="en-US" smtClean="0"/>
              <a:t>2013/7/28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DD7F2A0-82C6-450D-83C1-3F074ACC8C78}" type="slidenum">
              <a:rPr kumimoji="1" lang="ja-JP" altLang="en-US" smtClean="0"/>
              <a:t>‹#›</a:t>
            </a:fld>
            <a:endParaRPr kumimoji="1" lang="ja-JP" altLang="en-US"/>
          </a:p>
        </p:txBody>
      </p:sp>
    </p:spTree>
    <p:extLst>
      <p:ext uri="{BB962C8B-B14F-4D97-AF65-F5344CB8AC3E}">
        <p14:creationId xmlns:p14="http://schemas.microsoft.com/office/powerpoint/2010/main" val="1230597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A978EA0-455E-453F-BA7A-B932BD4F92B2}" type="datetimeFigureOut">
              <a:rPr kumimoji="1" lang="ja-JP" altLang="en-US" smtClean="0"/>
              <a:t>2013/7/28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DD7F2A0-82C6-450D-83C1-3F074ACC8C78}" type="slidenum">
              <a:rPr kumimoji="1" lang="ja-JP" altLang="en-US" smtClean="0"/>
              <a:t>‹#›</a:t>
            </a:fld>
            <a:endParaRPr kumimoji="1" lang="ja-JP" altLang="en-US"/>
          </a:p>
        </p:txBody>
      </p:sp>
    </p:spTree>
    <p:extLst>
      <p:ext uri="{BB962C8B-B14F-4D97-AF65-F5344CB8AC3E}">
        <p14:creationId xmlns:p14="http://schemas.microsoft.com/office/powerpoint/2010/main" val="1030749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A978EA0-455E-453F-BA7A-B932BD4F92B2}" type="datetimeFigureOut">
              <a:rPr kumimoji="1" lang="ja-JP" altLang="en-US" smtClean="0"/>
              <a:t>2013/7/28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DD7F2A0-82C6-450D-83C1-3F074ACC8C78}" type="slidenum">
              <a:rPr kumimoji="1" lang="ja-JP" altLang="en-US" smtClean="0"/>
              <a:t>‹#›</a:t>
            </a:fld>
            <a:endParaRPr kumimoji="1" lang="ja-JP" altLang="en-US"/>
          </a:p>
        </p:txBody>
      </p:sp>
    </p:spTree>
    <p:extLst>
      <p:ext uri="{BB962C8B-B14F-4D97-AF65-F5344CB8AC3E}">
        <p14:creationId xmlns:p14="http://schemas.microsoft.com/office/powerpoint/2010/main" val="274261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A978EA0-455E-453F-BA7A-B932BD4F92B2}" type="datetimeFigureOut">
              <a:rPr kumimoji="1" lang="ja-JP" altLang="en-US" smtClean="0"/>
              <a:t>2013/7/28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DD7F2A0-82C6-450D-83C1-3F074ACC8C78}" type="slidenum">
              <a:rPr kumimoji="1" lang="ja-JP" altLang="en-US" smtClean="0"/>
              <a:t>‹#›</a:t>
            </a:fld>
            <a:endParaRPr kumimoji="1" lang="ja-JP" altLang="en-US"/>
          </a:p>
        </p:txBody>
      </p:sp>
    </p:spTree>
    <p:extLst>
      <p:ext uri="{BB962C8B-B14F-4D97-AF65-F5344CB8AC3E}">
        <p14:creationId xmlns:p14="http://schemas.microsoft.com/office/powerpoint/2010/main" val="2962864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A978EA0-455E-453F-BA7A-B932BD4F92B2}" type="datetimeFigureOut">
              <a:rPr kumimoji="1" lang="ja-JP" altLang="en-US" smtClean="0"/>
              <a:t>2013/7/28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DD7F2A0-82C6-450D-83C1-3F074ACC8C78}" type="slidenum">
              <a:rPr kumimoji="1" lang="ja-JP" altLang="en-US" smtClean="0"/>
              <a:t>‹#›</a:t>
            </a:fld>
            <a:endParaRPr kumimoji="1" lang="ja-JP" altLang="en-US"/>
          </a:p>
        </p:txBody>
      </p:sp>
    </p:spTree>
    <p:extLst>
      <p:ext uri="{BB962C8B-B14F-4D97-AF65-F5344CB8AC3E}">
        <p14:creationId xmlns:p14="http://schemas.microsoft.com/office/powerpoint/2010/main" val="839027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A978EA0-455E-453F-BA7A-B932BD4F92B2}" type="datetimeFigureOut">
              <a:rPr kumimoji="1" lang="ja-JP" altLang="en-US" smtClean="0"/>
              <a:t>2013/7/28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DD7F2A0-82C6-450D-83C1-3F074ACC8C78}" type="slidenum">
              <a:rPr kumimoji="1" lang="ja-JP" altLang="en-US" smtClean="0"/>
              <a:t>‹#›</a:t>
            </a:fld>
            <a:endParaRPr kumimoji="1" lang="ja-JP" altLang="en-US"/>
          </a:p>
        </p:txBody>
      </p:sp>
    </p:spTree>
    <p:extLst>
      <p:ext uri="{BB962C8B-B14F-4D97-AF65-F5344CB8AC3E}">
        <p14:creationId xmlns:p14="http://schemas.microsoft.com/office/powerpoint/2010/main" val="3784101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A978EA0-455E-453F-BA7A-B932BD4F92B2}" type="datetimeFigureOut">
              <a:rPr kumimoji="1" lang="ja-JP" altLang="en-US" smtClean="0"/>
              <a:t>2013/7/28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DD7F2A0-82C6-450D-83C1-3F074ACC8C78}" type="slidenum">
              <a:rPr kumimoji="1" lang="ja-JP" altLang="en-US" smtClean="0"/>
              <a:t>‹#›</a:t>
            </a:fld>
            <a:endParaRPr kumimoji="1" lang="ja-JP" altLang="en-US"/>
          </a:p>
        </p:txBody>
      </p:sp>
    </p:spTree>
    <p:extLst>
      <p:ext uri="{BB962C8B-B14F-4D97-AF65-F5344CB8AC3E}">
        <p14:creationId xmlns:p14="http://schemas.microsoft.com/office/powerpoint/2010/main" val="2826996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A978EA0-455E-453F-BA7A-B932BD4F92B2}" type="datetimeFigureOut">
              <a:rPr kumimoji="1" lang="ja-JP" altLang="en-US" smtClean="0"/>
              <a:t>2013/7/28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DD7F2A0-82C6-450D-83C1-3F074ACC8C78}" type="slidenum">
              <a:rPr kumimoji="1" lang="ja-JP" altLang="en-US" smtClean="0"/>
              <a:t>‹#›</a:t>
            </a:fld>
            <a:endParaRPr kumimoji="1" lang="ja-JP" altLang="en-US"/>
          </a:p>
        </p:txBody>
      </p:sp>
    </p:spTree>
    <p:extLst>
      <p:ext uri="{BB962C8B-B14F-4D97-AF65-F5344CB8AC3E}">
        <p14:creationId xmlns:p14="http://schemas.microsoft.com/office/powerpoint/2010/main" val="2505266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A978EA0-455E-453F-BA7A-B932BD4F92B2}" type="datetimeFigureOut">
              <a:rPr kumimoji="1" lang="ja-JP" altLang="en-US" smtClean="0"/>
              <a:t>2013/7/28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DD7F2A0-82C6-450D-83C1-3F074ACC8C78}" type="slidenum">
              <a:rPr kumimoji="1" lang="ja-JP" altLang="en-US" smtClean="0"/>
              <a:t>‹#›</a:t>
            </a:fld>
            <a:endParaRPr kumimoji="1" lang="ja-JP" altLang="en-US"/>
          </a:p>
        </p:txBody>
      </p:sp>
    </p:spTree>
    <p:extLst>
      <p:ext uri="{BB962C8B-B14F-4D97-AF65-F5344CB8AC3E}">
        <p14:creationId xmlns:p14="http://schemas.microsoft.com/office/powerpoint/2010/main" val="3555247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978EA0-455E-453F-BA7A-B932BD4F92B2}" type="datetimeFigureOut">
              <a:rPr kumimoji="1" lang="ja-JP" altLang="en-US" smtClean="0"/>
              <a:t>2013/7/28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D7F2A0-82C6-450D-83C1-3F074ACC8C78}" type="slidenum">
              <a:rPr kumimoji="1" lang="ja-JP" altLang="en-US" smtClean="0"/>
              <a:t>‹#›</a:t>
            </a:fld>
            <a:endParaRPr kumimoji="1" lang="ja-JP" altLang="en-US"/>
          </a:p>
        </p:txBody>
      </p:sp>
    </p:spTree>
    <p:extLst>
      <p:ext uri="{BB962C8B-B14F-4D97-AF65-F5344CB8AC3E}">
        <p14:creationId xmlns:p14="http://schemas.microsoft.com/office/powerpoint/2010/main" val="23684989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2714172" y="-12752175"/>
            <a:ext cx="6096000" cy="32101095"/>
          </a:xfrm>
          <a:prstGeom prst="rect">
            <a:avLst/>
          </a:prstGeom>
        </p:spPr>
        <p:txBody>
          <a:bodyPr>
            <a:spAutoFit/>
          </a:bodyPr>
          <a:lstStyle/>
          <a:p>
            <a:pPr algn="just">
              <a:spcAft>
                <a:spcPts val="0"/>
              </a:spcAft>
            </a:pPr>
            <a:r>
              <a:rPr lang="en-US" altLang="ja-JP" sz="3200" kern="100" dirty="0" smtClean="0">
                <a:effectLst/>
                <a:latin typeface="Century" panose="02040604050505020304" pitchFamily="18" charset="0"/>
                <a:ea typeface="ＭＳ 明朝" panose="02020609040205080304" pitchFamily="17" charset="-128"/>
                <a:cs typeface="Times New Roman" panose="02020603050405020304" pitchFamily="18" charset="0"/>
              </a:rPr>
              <a:t>2013</a:t>
            </a:r>
            <a:r>
              <a:rPr lang="ja-JP" altLang="ja-JP" sz="3200" kern="100" dirty="0" smtClean="0">
                <a:effectLst/>
                <a:latin typeface="Century" panose="02040604050505020304" pitchFamily="18" charset="0"/>
                <a:ea typeface="ＭＳ 明朝" panose="02020609040205080304" pitchFamily="17" charset="-128"/>
                <a:cs typeface="Times New Roman" panose="02020603050405020304" pitchFamily="18" charset="0"/>
              </a:rPr>
              <a:t>年</a:t>
            </a:r>
            <a:r>
              <a:rPr lang="en-US" altLang="ja-JP" sz="3200" kern="100" dirty="0" smtClean="0">
                <a:effectLst/>
                <a:latin typeface="Century" panose="02040604050505020304" pitchFamily="18" charset="0"/>
                <a:ea typeface="ＭＳ 明朝" panose="02020609040205080304" pitchFamily="17" charset="-128"/>
                <a:cs typeface="Times New Roman" panose="02020603050405020304" pitchFamily="18" charset="0"/>
              </a:rPr>
              <a:t>5</a:t>
            </a:r>
            <a:r>
              <a:rPr lang="ja-JP" altLang="ja-JP" sz="3200" kern="100" dirty="0" smtClean="0">
                <a:effectLst/>
                <a:latin typeface="Century" panose="02040604050505020304" pitchFamily="18" charset="0"/>
                <a:ea typeface="ＭＳ 明朝" panose="02020609040205080304" pitchFamily="17" charset="-128"/>
                <a:cs typeface="Times New Roman" panose="02020603050405020304" pitchFamily="18" charset="0"/>
              </a:rPr>
              <a:t>月</a:t>
            </a:r>
            <a:r>
              <a:rPr lang="en-US" altLang="ja-JP" sz="3200" kern="100" dirty="0" smtClean="0">
                <a:effectLst/>
                <a:latin typeface="Century" panose="02040604050505020304" pitchFamily="18" charset="0"/>
                <a:ea typeface="ＭＳ 明朝" panose="02020609040205080304" pitchFamily="17" charset="-128"/>
                <a:cs typeface="Times New Roman" panose="02020603050405020304" pitchFamily="18" charset="0"/>
              </a:rPr>
              <a:t>25</a:t>
            </a:r>
            <a:r>
              <a:rPr lang="ja-JP" altLang="ja-JP" sz="3200" kern="100" dirty="0" smtClean="0">
                <a:effectLst/>
                <a:latin typeface="Century" panose="02040604050505020304" pitchFamily="18" charset="0"/>
                <a:ea typeface="ＭＳ 明朝" panose="02020609040205080304" pitchFamily="17" charset="-128"/>
                <a:cs typeface="Times New Roman" panose="02020603050405020304" pitchFamily="18" charset="0"/>
              </a:rPr>
              <a:t>日土地改良新聞</a:t>
            </a:r>
            <a:endPar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altLang="ja-JP" sz="3200" kern="100" dirty="0" smtClean="0">
                <a:effectLst/>
                <a:latin typeface="Century" panose="02040604050505020304" pitchFamily="18" charset="0"/>
                <a:ea typeface="ＭＳ 明朝" panose="02020609040205080304" pitchFamily="17" charset="-128"/>
                <a:cs typeface="Times New Roman" panose="02020603050405020304" pitchFamily="18" charset="0"/>
              </a:rPr>
              <a:t>小水力発電と水利権</a:t>
            </a:r>
            <a:endPar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早稲田大学名誉教授　農林中金総合研究所客員研究員　堀口健治</a:t>
            </a:r>
          </a:p>
          <a:p>
            <a:pPr algn="just">
              <a:spcAft>
                <a:spcPts val="0"/>
              </a:spcAft>
            </a:pP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 </a:t>
            </a:r>
            <a:endPar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altLang="ja-JP" b="1" kern="100" dirty="0" smtClean="0">
                <a:effectLst/>
                <a:latin typeface="Century" panose="02040604050505020304" pitchFamily="18" charset="0"/>
                <a:ea typeface="ＭＳ 明朝" panose="02020609040205080304" pitchFamily="17" charset="-128"/>
                <a:cs typeface="Times New Roman" panose="02020603050405020304" pitchFamily="18" charset="0"/>
              </a:rPr>
              <a:t>メデイアで紹介される事例</a:t>
            </a:r>
            <a:endPar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4</a:t>
            </a: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月</a:t>
            </a: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25</a:t>
            </a: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日号の本紙に「農林業と自然再生エネルギー」を執筆したが、とくに土地改良関係者から小水力発電について質問が多く寄せられた。新聞に載る小水力発電の成功事例では水利権の関係はどうなっているのか、と。</a:t>
            </a:r>
          </a:p>
          <a:p>
            <a:pPr algn="just">
              <a:spcAft>
                <a:spcPts val="0"/>
              </a:spcAft>
            </a:pP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もっともである。この点の説明が無いものが多い。</a:t>
            </a: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4</a:t>
            </a: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月</a:t>
            </a: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25</a:t>
            </a: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日の日経新聞夕刊（神奈川県）の記事も同様である。鹿児島県で活躍する（株）九州発電は、地元肝付町と協力し、鹿児島銀行の融資を受け最大出力</a:t>
            </a: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1600</a:t>
            </a: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ｋＷの小水力発電を展開すると述べている。さらには同じ大隅半島でもう一か所開始することを述べている。山梨県では総合商社の丸紅が小水力発電を北杜市と協力し開始したのを手始めに、多くのか所に増やしたいと報道されている。</a:t>
            </a:r>
          </a:p>
          <a:p>
            <a:pPr algn="just">
              <a:spcAft>
                <a:spcPts val="0"/>
              </a:spcAft>
            </a:pP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だがこれらに共通しているのは、いずれも水利権をめぐって国交省の出先機関と河川協議をしなければならないケースではないことである。河川法の適用を受けない普通河川や河川法の</a:t>
            </a: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級河川の準用は受けるが市町村長が管理する準用河川、さらには沢や湧水など河川ではないもの、といった水利権協議に関係せず物事を決めることができる対象としての発電所である。だから固定買取制度に合わせて短期に話をまとめることができたのであろう。そうした事例が成功例として喧伝されているかのようである。</a:t>
            </a:r>
          </a:p>
          <a:p>
            <a:pPr algn="just">
              <a:spcAft>
                <a:spcPts val="0"/>
              </a:spcAft>
            </a:pPr>
            <a:r>
              <a:rPr lang="ja-JP" altLang="ja-JP" b="1" kern="100" dirty="0" smtClean="0">
                <a:effectLst/>
                <a:latin typeface="Century" panose="02040604050505020304" pitchFamily="18" charset="0"/>
                <a:ea typeface="ＭＳ 明朝" panose="02020609040205080304" pitchFamily="17" charset="-128"/>
                <a:cs typeface="Times New Roman" panose="02020603050405020304" pitchFamily="18" charset="0"/>
              </a:rPr>
              <a:t>従属発電なら届け出でよい小水力発電</a:t>
            </a:r>
            <a:endPar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そうしたことができる対象を有効に使い発電所を設けるのもよい。だが主力として</a:t>
            </a: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ja-JP" kern="100" dirty="0" err="1" smtClean="0">
                <a:effectLst/>
                <a:latin typeface="Century" panose="02040604050505020304" pitchFamily="18" charset="0"/>
                <a:ea typeface="ＭＳ 明朝" panose="02020609040205080304" pitchFamily="17" charset="-128"/>
                <a:cs typeface="Times New Roman" panose="02020603050405020304" pitchFamily="18" charset="0"/>
              </a:rPr>
              <a:t>，</a:t>
            </a: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級河川からの利用を考えねばならない。日本の河川利用は、歴史的にも現在でも、農業用が主たる部分を占める。農業用の重力かんがいは歴史的に作られてきた仕組みであり、だからこそ落差があるので小水力発電に結びつく。その場合、展示的な水車発電も含め、どのような規模の発電でも新規の水利権申請が必要であり、河川の流量調査による長年月のデータ集積や漁業を含む関係者との協議が整っていることが、河川協議の際、求められる。それだけでも通常は数年以上を要することになる。</a:t>
            </a:r>
          </a:p>
          <a:p>
            <a:pPr algn="just">
              <a:spcAft>
                <a:spcPts val="0"/>
              </a:spcAft>
            </a:pP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それを避けるために以下の緩和がなされている。農業用水路で取水された農業目的の水の範囲内で発電機に利用するならば協議は不要で、少ない資料を用意することで届を受け取り終了になる。従属発電の仕組みでありこのことは知られている。</a:t>
            </a:r>
          </a:p>
          <a:p>
            <a:pPr algn="just">
              <a:spcAft>
                <a:spcPts val="0"/>
              </a:spcAft>
            </a:pP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土地改良の関係者が知りたいのはその先である。稲のかんがい目的で得た許可水利権の多くが、冬場の非灌漑期はわずかの取水量が認められているか、あるいはゼロである。この時期の発電をどうするかであり、現状では発電機の大きさを最大取水量（代掻き時期や夏場の時期）に合わせるのではなく、水量の少ない時期に合わせざるを得ず、期待するほどの電気や収入が得られないことを知っているからである。稲作では非灌漑期の冬も、慣行水利権から許可水利権に切り替えるときに地域用水といった広い概念で取水量を確保したところや、あるいは畑地かんがいなどの他の農業目的で取水量の枠を余計にとっているところは、ゼロと比べると発電機をそれなりのもので用意できる。</a:t>
            </a: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20</a:t>
            </a: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年も前から先駆的に小水力発電に取り組んでいる那須野ｹ原土地改良区連合の発電はそれを有効に使っている。第</a:t>
            </a: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号機は</a:t>
            </a: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20</a:t>
            </a: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年前の建設だがここ数年の間に取り組んでいる小水力発電も皆そうである。なお先駆的に取り組んだがゆえに、ごみ問題への対応も同連合は苦労して策を考案し、今や全国にひろまっている「や</a:t>
            </a:r>
            <a:r>
              <a:rPr lang="ja-JP" altLang="ja-JP" kern="100" dirty="0" err="1" smtClean="0">
                <a:effectLst/>
                <a:latin typeface="Century" panose="02040604050505020304" pitchFamily="18" charset="0"/>
                <a:ea typeface="ＭＳ 明朝" panose="02020609040205080304" pitchFamily="17" charset="-128"/>
                <a:cs typeface="Times New Roman" panose="02020603050405020304" pitchFamily="18" charset="0"/>
              </a:rPr>
              <a:t>な</a:t>
            </a: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方式」を編み出した。スクリーンでごみを除去しているだけではごみの除却を頻繁にしないと水が流れず発電機が止まってしまう。それに対して編み出した方式は水の流れに対して簀子の角度をあげることで、水が流れながらアユが簀子の上を押し上げられるのと同様に、ごみは自動的に押し上げられていく。そして近くの土地改良区の組合員が時間のある時にたまったごみを除去するだけで済む。こうした工夫で多くの発電機を設置できている。</a:t>
            </a:r>
          </a:p>
          <a:p>
            <a:pPr algn="just">
              <a:spcAft>
                <a:spcPts val="0"/>
              </a:spcAft>
            </a:pPr>
            <a:r>
              <a:rPr lang="ja-JP" altLang="ja-JP" b="1" kern="100" dirty="0" smtClean="0">
                <a:effectLst/>
                <a:latin typeface="Century" panose="02040604050505020304" pitchFamily="18" charset="0"/>
                <a:ea typeface="ＭＳ 明朝" panose="02020609040205080304" pitchFamily="17" charset="-128"/>
                <a:cs typeface="Times New Roman" panose="02020603050405020304" pitchFamily="18" charset="0"/>
              </a:rPr>
              <a:t>新規の発電用水利権を取った富山の山田新田</a:t>
            </a:r>
            <a:endPar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固定買取制に合わせて発電ができるようになった山田新田用水発電所は地域用水環境整備事業として取り組み、非灌漑期の低い取水量と稲作期の最大取水量の差を新規の発電用水利権を取った事例として注目される。しかしこの協議が整うためには</a:t>
            </a: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年半の時間を要した。小水力発電は非消費型であり汚さないで元の河川に戻すわけだから、大胆に協議の期間を短縮することが期待されるのだが、そうした事例は少ない。</a:t>
            </a:r>
          </a:p>
          <a:p>
            <a:pPr algn="just">
              <a:spcAft>
                <a:spcPts val="0"/>
              </a:spcAft>
            </a:pP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固定買取制の下では従来のｋＷ</a:t>
            </a: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9-10</a:t>
            </a: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円の水準を大きく超えた価格で購入されるので、期待される発電が行われば土地改良区の組合員が払う賦課金を減らすことができる。那須野ｹ原土地改良区連合の例では経常賦課金が反当</a:t>
            </a: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5</a:t>
            </a: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千円から発電のお蔭で今年は</a:t>
            </a: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千円におさまるとのことであった。</a:t>
            </a:r>
          </a:p>
          <a:p>
            <a:pPr algn="just">
              <a:spcAft>
                <a:spcPts val="0"/>
              </a:spcAft>
            </a:pP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そのため効率の良い安価な近年の発電機を設置し、非灌漑期の低い取水量やゼロの取水量（この期間は発電機が止まるのできめ細かな保守が必要）の下でも採算点を求めながら、従属発電の範囲内でまずは発電の検討を勧めたい。並行して非灌漑期等の低い取水量を引き上げる方向で河川協議を行うことが求められる。未使用の維持流量を利用する発電を電力会社は工夫し始めたが、一方では流れ込み方式の農業用水路で</a:t>
            </a: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4</a:t>
            </a: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台の発電機がありながら非灌漑期は</a:t>
            </a: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台しか稼働せず、設備利用率が</a:t>
            </a: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4</a:t>
            </a: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割以下にとどまる事例もあるくらいでこの分野の取り組みは遅れていると言わざるを得ない。</a:t>
            </a:r>
          </a:p>
          <a:p>
            <a:pPr algn="just">
              <a:spcAft>
                <a:spcPts val="0"/>
              </a:spcAft>
            </a:pPr>
            <a:r>
              <a:rPr lang="ja-JP" altLang="ja-JP" b="1" kern="100" dirty="0" smtClean="0">
                <a:effectLst/>
                <a:latin typeface="Century" panose="02040604050505020304" pitchFamily="18" charset="0"/>
                <a:ea typeface="ＭＳ 明朝" panose="02020609040205080304" pitchFamily="17" charset="-128"/>
                <a:cs typeface="Times New Roman" panose="02020603050405020304" pitchFamily="18" charset="0"/>
              </a:rPr>
              <a:t>都市からも期待される小水力発電</a:t>
            </a:r>
            <a:endPar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小水力発電は効率的な再生エネルギーの一環として市民も注目している。消費者生協のパルシステム東京は那須野ｹ原の</a:t>
            </a: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号機、さらには湧水利用の発電を契機に町をあげて環境維持にまい進する栃木県塩谷町から小水力発電の電気を直接購入するという。農産物の産直からエネルギーの産直への展開として固定買取価格にｋＷ当たり数円を上乗せして買い取り、組合の事業活動にその電力を使用してグリーンエネルギーの拡大を支援する。このように他の再生エネルギーと比べ効率的で安定した小水力発電の一層の展開が期待されるが、そのためには水利権協議の柔軟・迅速な対応、さらには必置の資格の電気技師も土地改良区の県連合会で用意しリモート管理で対応するなどの対応も求められる。</a:t>
            </a:r>
          </a:p>
          <a:p>
            <a:pPr algn="just">
              <a:spcAft>
                <a:spcPts val="0"/>
              </a:spcAft>
            </a:pP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 </a:t>
            </a:r>
            <a:endParaRPr lang="ja-JP" altLang="ja-JP" kern="100" dirty="0" smtClean="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en-US" altLang="ja-JP" kern="100" dirty="0" smtClean="0">
                <a:effectLst/>
                <a:latin typeface="Century" panose="02040604050505020304" pitchFamily="18" charset="0"/>
                <a:ea typeface="ＭＳ 明朝" panose="02020609040205080304" pitchFamily="17" charset="-128"/>
                <a:cs typeface="Times New Roman" panose="02020603050405020304" pitchFamily="18" charset="0"/>
              </a:rPr>
              <a:t> </a:t>
            </a:r>
            <a:endPar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245280216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Words>
  <Application>Microsoft Office PowerPoint</Application>
  <PresentationFormat>ワイド画面</PresentationFormat>
  <Paragraphs>20</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ＭＳ Ｐゴシック</vt:lpstr>
      <vt:lpstr>ＭＳ 明朝</vt:lpstr>
      <vt:lpstr>Arial</vt:lpstr>
      <vt:lpstr>Calibri</vt:lpstr>
      <vt:lpstr>Calibri Light</vt:lpstr>
      <vt:lpstr>Century</vt:lpstr>
      <vt:lpstr>Times New Roman</vt:lpstr>
      <vt:lpstr>Office テーマ</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堀口健治</dc:creator>
  <cp:lastModifiedBy>堀口健治</cp:lastModifiedBy>
  <cp:revision>1</cp:revision>
  <dcterms:created xsi:type="dcterms:W3CDTF">2013-07-28T14:13:47Z</dcterms:created>
  <dcterms:modified xsi:type="dcterms:W3CDTF">2013-07-28T14:14:32Z</dcterms:modified>
</cp:coreProperties>
</file>